
<file path=[Content_Types].xml><?xml version="1.0" encoding="utf-8"?>
<Types xmlns="http://schemas.openxmlformats.org/package/2006/content-types"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ff7d4619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ff7d4619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ff7d46195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ff7d46195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ff7d4619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ff7d4619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ff7d4619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ff7d4619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ff7d46195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ff7d46195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ff7d4619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ff7d4619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ff7d46195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ff7d4619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ff7d4619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ff7d4619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ff7d46195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ff7d46195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ff7d46195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ff7d46195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ff7d46195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ff7d46195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ff7d4619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ff7d4619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ff7d4619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ff7d4619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ff7d46195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ff7d46195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ff7d46195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ff7d46195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ff7d46195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ff7d46195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ff7d46195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ff7d46195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ff7d46195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ff7d46195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ff7d4619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ff7d4619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ff7d46195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ff7d4619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ff7d46195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ff7d46195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ff7d4619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ff7d4619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ff7d46195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ff7d46195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ff7d4619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ff7d4619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ff7d4619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ff7d4619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ff7d4619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ff7d4619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ff7d46195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ff7d46195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ff7d4619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ff7d4619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ff7d46195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ff7d46195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Relationship Id="rId4" Type="http://schemas.openxmlformats.org/officeDocument/2006/relationships/image" Target="../media/image6.jpg"/><Relationship Id="rId5" Type="http://schemas.openxmlformats.org/officeDocument/2006/relationships/image" Target="../media/image9.jpg"/><Relationship Id="rId6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39975"/>
            <a:ext cx="8520600" cy="103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Projeto de PTI/PTR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792350" y="1844550"/>
            <a:ext cx="5559300" cy="31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Grupo 04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Tiago Correia            45680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Núria Santos             48305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Mykhaylo Levytskyy  49994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Rui Pereira                51623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Tiago Sousa              51648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Daniel Gomes           51649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rgbClr val="000000"/>
                </a:solidFill>
              </a:rPr>
              <a:t>Sandro Lopes           51810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017725"/>
            <a:ext cx="8520600" cy="41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rgbClr val="000000"/>
                </a:solidFill>
              </a:rPr>
              <a:t>Requisitos não funcionais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Fiabilidade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RNF-5: O sistema tem que armazenar os dados de uma forma fiável.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RNF-6: No caso de falha no hardware, o sistema deve afetar o mínimo possível de desempenho.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RNF-7: Tolerância a falhas catastróficas com duração não superior a um dia, sendo apenas admissível a perda de dados registados nessas últimas 24 horas.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Segurança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RNF-8: O sistema tem que garantir a confidencialidade dos dados.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RNF-9: O sistema não pode permitir o acesso a utilizadores não autorizados.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RNF-10:O sistema tem que encriptar os dados privados de todos os utilizadores.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RNF-11: O sistema tem que ter um mecanismo de defesa para evitar a injeção de scripts.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</a:t>
            </a:r>
            <a:endParaRPr/>
          </a:p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152475"/>
            <a:ext cx="4260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>
                <a:solidFill>
                  <a:srgbClr val="000000"/>
                </a:solidFill>
              </a:rPr>
              <a:t>Software para o sistema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ASW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>
                <a:solidFill>
                  <a:srgbClr val="000000"/>
                </a:solidFill>
              </a:rPr>
              <a:t>Ferramentas de desenvolvimento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Linguagens de Programação: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Python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Javascript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CSS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HTML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 txBox="1"/>
          <p:nvPr/>
        </p:nvSpPr>
        <p:spPr>
          <a:xfrm>
            <a:off x="4909700" y="1152475"/>
            <a:ext cx="3643200" cy="39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Frameworks/bibliotecas: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● Django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● W3CSS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● jQuery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VCS: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/>
              <a:t>● Git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Tecnologias</a:t>
            </a:r>
            <a:endParaRPr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4260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rgbClr val="000000"/>
                </a:solidFill>
              </a:rPr>
              <a:t>Ferramentas de desenvolvimento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Sistema de virtualização: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Docker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Edição de código: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Visual Studio Code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Gestão: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● Microsoft Project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Papéis</a:t>
            </a:r>
            <a:endParaRPr/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475" y="0"/>
            <a:ext cx="48453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12291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Matriz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RACI</a:t>
            </a:r>
            <a:endParaRPr/>
          </a:p>
        </p:txBody>
      </p: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275" y="152400"/>
            <a:ext cx="61754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Plano semanal 1</a:t>
            </a:r>
            <a:endParaRPr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Iteração: 1, Semana 1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Objetivo principal: Iniciar a primeira iteração do projeto. Focar na </a:t>
            </a:r>
            <a:r>
              <a:rPr b="1" lang="pt-PT" sz="1400">
                <a:solidFill>
                  <a:srgbClr val="000000"/>
                </a:solidFill>
              </a:rPr>
              <a:t>modelação</a:t>
            </a:r>
            <a:r>
              <a:rPr lang="pt-PT" sz="1400">
                <a:solidFill>
                  <a:srgbClr val="000000"/>
                </a:solidFill>
              </a:rPr>
              <a:t> do sistema e início de algumas </a:t>
            </a:r>
            <a:r>
              <a:rPr b="1" lang="pt-PT" sz="1400">
                <a:solidFill>
                  <a:srgbClr val="000000"/>
                </a:solidFill>
              </a:rPr>
              <a:t>implementações técnicas</a:t>
            </a:r>
            <a:r>
              <a:rPr lang="pt-PT" sz="1400">
                <a:solidFill>
                  <a:srgbClr val="000000"/>
                </a:solidFill>
              </a:rPr>
              <a:t>. No fim da semana espera-se ter um conceito geral do </a:t>
            </a:r>
            <a:r>
              <a:rPr b="1" lang="pt-PT" sz="1400">
                <a:solidFill>
                  <a:srgbClr val="000000"/>
                </a:solidFill>
              </a:rPr>
              <a:t>desenho da aplicação</a:t>
            </a:r>
            <a:r>
              <a:rPr lang="pt-PT" sz="1400">
                <a:solidFill>
                  <a:srgbClr val="000000"/>
                </a:solidFill>
              </a:rPr>
              <a:t>, ter configurado a </a:t>
            </a:r>
            <a:r>
              <a:rPr b="1" lang="pt-PT" sz="1400">
                <a:solidFill>
                  <a:srgbClr val="000000"/>
                </a:solidFill>
              </a:rPr>
              <a:t>base de dados</a:t>
            </a:r>
            <a:r>
              <a:rPr lang="pt-PT" sz="1400">
                <a:solidFill>
                  <a:srgbClr val="000000"/>
                </a:solidFill>
              </a:rPr>
              <a:t> ter iniciado a implementação de pelo menos 3 casos de uso. Estes casos de uso serão: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Admin: inserir dados de um aluno em específico na BD (por input de texto)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Aluno: visualizar notas de cadeiras passadas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000000"/>
                </a:solidFill>
              </a:rPr>
              <a:t>Professor: publicar uma mensagem no fórum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575" y="0"/>
            <a:ext cx="55928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Progresso semanal 1</a:t>
            </a:r>
            <a:endParaRPr/>
          </a:p>
        </p:txBody>
      </p:sp>
      <p:sp>
        <p:nvSpPr>
          <p:cNvPr id="152" name="Google Shape;15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00000"/>
                </a:solidFill>
              </a:rPr>
              <a:t>Iteração: 1, Semana 1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1400">
                <a:solidFill>
                  <a:schemeClr val="dk1"/>
                </a:solidFill>
              </a:rPr>
              <a:t>Objetivos cumpridos: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Explorar tecnologias backend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Início da estrutura da BD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Início da estrutura do site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Criar PBF’s e PAF’s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Testes de PBF’s e PAF’s produzidos com utilizadores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Criação da lista de casos de uso principais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Progresso semanal 1</a:t>
            </a:r>
            <a:endParaRPr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rgbClr val="000000"/>
                </a:solidFill>
              </a:rPr>
              <a:t>Iteração: 1, Semana 1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PT" sz="1400">
                <a:solidFill>
                  <a:schemeClr val="dk1"/>
                </a:solidFill>
              </a:rPr>
              <a:t>Objetivos falhados: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Configurar a ligação à BD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Inserir na BD dados suficientes para implementar os 3 primeiros casos de uso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Implementação frontend dos 3 casos de uso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Analisar os dados dos testes com utilizadores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Concluir a estrutura da BD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PT" sz="1400">
                <a:solidFill>
                  <a:schemeClr val="dk1"/>
                </a:solidFill>
              </a:rPr>
              <a:t>Melhorar os work packages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Progresso semanal 1</a:t>
            </a:r>
            <a:endParaRPr/>
          </a:p>
        </p:txBody>
      </p:sp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550" y="1017725"/>
            <a:ext cx="4734909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Objetivo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19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rgbClr val="000000"/>
                </a:solidFill>
              </a:rPr>
              <a:t>No âmbito das cadeiras de PGP, PTI e PTR, iremos criar um sistema de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rgbClr val="000000"/>
                </a:solidFill>
              </a:rPr>
              <a:t>gestão de trabalhos de grupo em ambiente universitário. Este será principalmente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rgbClr val="000000"/>
                </a:solidFill>
              </a:rPr>
              <a:t>usado nas instituições da Universidade de Lisboa e terá funções semelhantes ao Moodle.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</a:t>
            </a:r>
            <a:endParaRPr/>
          </a:p>
        </p:txBody>
      </p:sp>
      <p:sp>
        <p:nvSpPr>
          <p:cNvPr id="170" name="Google Shape;170;p32"/>
          <p:cNvSpPr txBox="1"/>
          <p:nvPr/>
        </p:nvSpPr>
        <p:spPr>
          <a:xfrm>
            <a:off x="830375" y="1224575"/>
            <a:ext cx="7531200" cy="32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800">
                <a:solidFill>
                  <a:schemeClr val="dk1"/>
                </a:solidFill>
              </a:rPr>
              <a:t>Admin: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alunos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cadeiras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turmas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professores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avaliações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 sz="1800">
                <a:solidFill>
                  <a:schemeClr val="dk1"/>
                </a:solidFill>
              </a:rPr>
              <a:t>Importar dados de grupos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</a:t>
            </a:r>
            <a:endParaRPr/>
          </a:p>
        </p:txBody>
      </p:sp>
      <p:sp>
        <p:nvSpPr>
          <p:cNvPr id="176" name="Google Shape;176;p33"/>
          <p:cNvSpPr txBox="1"/>
          <p:nvPr>
            <p:ph idx="1" type="body"/>
          </p:nvPr>
        </p:nvSpPr>
        <p:spPr>
          <a:xfrm>
            <a:off x="1193175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rgbClr val="000000"/>
                </a:solidFill>
              </a:rPr>
              <a:t>Aluno: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Criar grupo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Aderir a grupo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Comunicar com professor ou aluno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Enviar documento/submeter projeto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Enviar mensagem no grupo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Guardar ficheiro no grupo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Marcar período de encontro com o grupo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Criar lista de tarefas para o projeto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Atribuir tarefas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Registar tempo de tarefa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Atribuir pontuação a elemento do grupo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PT">
                <a:solidFill>
                  <a:srgbClr val="000000"/>
                </a:solidFill>
              </a:rPr>
              <a:t>Concluir tarefa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</a:t>
            </a:r>
            <a:endParaRPr/>
          </a:p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1193175" y="1152475"/>
            <a:ext cx="6252600" cy="18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Professor: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Definir regras de constituição de grupos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Definir etapas para projetos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Abrir documento de grupo de alunos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PT">
                <a:solidFill>
                  <a:schemeClr val="dk1"/>
                </a:solidFill>
              </a:rPr>
              <a:t>Dar feedback a grupo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 (exemplo)</a:t>
            </a:r>
            <a:endParaRPr/>
          </a:p>
        </p:txBody>
      </p:sp>
      <p:pic>
        <p:nvPicPr>
          <p:cNvPr id="188" name="Google Shape;1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788" y="1017725"/>
            <a:ext cx="453841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Modelo da BD</a:t>
            </a:r>
            <a:endParaRPr/>
          </a:p>
        </p:txBody>
      </p:sp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9275" y="107650"/>
            <a:ext cx="3565450" cy="503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PBF</a:t>
            </a:r>
            <a:endParaRPr/>
          </a:p>
        </p:txBody>
      </p:sp>
      <p:sp>
        <p:nvSpPr>
          <p:cNvPr id="200" name="Google Shape;200;p37"/>
          <p:cNvSpPr txBox="1"/>
          <p:nvPr>
            <p:ph idx="1" type="body"/>
          </p:nvPr>
        </p:nvSpPr>
        <p:spPr>
          <a:xfrm>
            <a:off x="311700" y="1152475"/>
            <a:ext cx="12204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solidFill>
                  <a:srgbClr val="000000"/>
                </a:solidFill>
              </a:rPr>
              <a:t>Rui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175" y="266050"/>
            <a:ext cx="3229826" cy="181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825" y="266038"/>
            <a:ext cx="3229826" cy="181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2175" y="3051900"/>
            <a:ext cx="3229859" cy="1814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5025" y="3073313"/>
            <a:ext cx="3153627" cy="17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311700" y="445025"/>
            <a:ext cx="122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PBF</a:t>
            </a:r>
            <a:endParaRPr/>
          </a:p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11700" y="1152475"/>
            <a:ext cx="12204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solidFill>
                  <a:srgbClr val="000000"/>
                </a:solidFill>
              </a:rPr>
              <a:t>Tiago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400" y="1152475"/>
            <a:ext cx="3398528" cy="339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25" y="1152475"/>
            <a:ext cx="3398527" cy="339852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 txBox="1"/>
          <p:nvPr/>
        </p:nvSpPr>
        <p:spPr>
          <a:xfrm>
            <a:off x="1532100" y="865125"/>
            <a:ext cx="66840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Storyboard: Admin (inserir dados)                                    Aluno (ver notas)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311700" y="445025"/>
            <a:ext cx="122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PAF</a:t>
            </a:r>
            <a:endParaRPr/>
          </a:p>
        </p:txBody>
      </p:sp>
      <p:sp>
        <p:nvSpPr>
          <p:cNvPr id="219" name="Google Shape;219;p39"/>
          <p:cNvSpPr txBox="1"/>
          <p:nvPr>
            <p:ph idx="1" type="body"/>
          </p:nvPr>
        </p:nvSpPr>
        <p:spPr>
          <a:xfrm>
            <a:off x="311700" y="1152475"/>
            <a:ext cx="12204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PT">
                <a:solidFill>
                  <a:srgbClr val="000000"/>
                </a:solidFill>
              </a:rPr>
              <a:t>Tiago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0" name="Google Shape;2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225" y="370325"/>
            <a:ext cx="3022776" cy="208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1" name="Google Shape;2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500" y="370313"/>
            <a:ext cx="3022776" cy="21411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2" name="Google Shape;22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6225" y="2930400"/>
            <a:ext cx="3075775" cy="1487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3" name="Google Shape;22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5500" y="2930397"/>
            <a:ext cx="3022776" cy="15687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PAF - Testes</a:t>
            </a:r>
            <a:endParaRPr/>
          </a:p>
        </p:txBody>
      </p:sp>
      <p:sp>
        <p:nvSpPr>
          <p:cNvPr id="229" name="Google Shape;229;p40"/>
          <p:cNvSpPr txBox="1"/>
          <p:nvPr/>
        </p:nvSpPr>
        <p:spPr>
          <a:xfrm>
            <a:off x="351125" y="1088875"/>
            <a:ext cx="8520600" cy="26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Casos de uso: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1- Aluno envia mensagem para o utilizador Tiago Sousa.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2- Aluno envia mensagem para o professor Mário Calha.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3- Aluno cria uma nova tarefa no grupo de Interação com Computadores. A nova tarefa será "Fazer o PAF"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4- Aluno vê feedback da etapa 1 do projeto de IC.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5- Aluno avalia o colega do projeto de IC, Tiago Sousa, dando 0 estrelas.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6- Professor muda a nota do segundo teste de arquiteturas de computadores, da aluna Andreia Batista, para 10.0.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7- Professor dá feedback da segunda etapa ao grupo 003 de Interação com Computadores.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PAF - Testes</a:t>
            </a:r>
            <a:endParaRPr/>
          </a:p>
        </p:txBody>
      </p:sp>
      <p:pic>
        <p:nvPicPr>
          <p:cNvPr id="235" name="Google Shape;235;p41"/>
          <p:cNvPicPr preferRelativeResize="0"/>
          <p:nvPr/>
        </p:nvPicPr>
        <p:blipFill rotWithShape="1">
          <a:blip r:embed="rId3">
            <a:alphaModFix/>
          </a:blip>
          <a:srcRect b="0" l="-24740" r="24740" t="0"/>
          <a:stretch/>
        </p:blipFill>
        <p:spPr>
          <a:xfrm>
            <a:off x="1692725" y="126750"/>
            <a:ext cx="4911299" cy="476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017725"/>
            <a:ext cx="4260300" cy="3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rgbClr val="000000"/>
                </a:solidFill>
              </a:rPr>
              <a:t>Requisitos funcionais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Principais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Administradores do Sistema: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RF-1: Possibilidade de importação de dados em ficheiros .txt Os admins irão assegurar a existência de dados de: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RF-2: Alunos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RF-3: Unidades curriculares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RF-4: Turmas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RF-5: Professores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RF-6: Grupos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5020600" y="2102400"/>
            <a:ext cx="3271500" cy="3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RF-7: Mensagens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RF-8: Posts de fóruns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RF-9: Avaliações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RF-10: Pontuações de alunos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RF-11: Etapas de projetos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RF-12: Regras de constituição de grupos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45025"/>
            <a:ext cx="326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Plano semanal 2</a:t>
            </a:r>
            <a:endParaRPr/>
          </a:p>
        </p:txBody>
      </p:sp>
      <p:sp>
        <p:nvSpPr>
          <p:cNvPr id="241" name="Google Shape;24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PT" sz="1400">
                <a:solidFill>
                  <a:schemeClr val="dk1"/>
                </a:solidFill>
              </a:rPr>
              <a:t>Objetivo principal: </a:t>
            </a:r>
            <a:r>
              <a:rPr lang="pt-PT" sz="1400">
                <a:solidFill>
                  <a:schemeClr val="dk1"/>
                </a:solidFill>
              </a:rPr>
              <a:t>Continuar a primeira iteração do projeto. Focar na implementação dos casos de uso.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chemeClr val="dk1"/>
                </a:solidFill>
              </a:rPr>
              <a:t>Concluir os objetivos falhados da semana passada: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chemeClr val="dk1"/>
                </a:solidFill>
              </a:rPr>
              <a:t>No fim da semana espera-se ter um conceito geral do</a:t>
            </a:r>
            <a:r>
              <a:rPr b="1" lang="pt-PT" sz="1400">
                <a:solidFill>
                  <a:schemeClr val="dk1"/>
                </a:solidFill>
              </a:rPr>
              <a:t> desenho da aplicação</a:t>
            </a:r>
            <a:r>
              <a:rPr lang="pt-PT" sz="1400">
                <a:solidFill>
                  <a:schemeClr val="dk1"/>
                </a:solidFill>
              </a:rPr>
              <a:t>, ter configurado a </a:t>
            </a:r>
            <a:r>
              <a:rPr b="1" lang="pt-PT" sz="1400">
                <a:solidFill>
                  <a:schemeClr val="dk1"/>
                </a:solidFill>
              </a:rPr>
              <a:t>base de dados</a:t>
            </a:r>
            <a:r>
              <a:rPr lang="pt-PT" sz="1400">
                <a:solidFill>
                  <a:schemeClr val="dk1"/>
                </a:solidFill>
              </a:rPr>
              <a:t> ter iniciado a implementação de pelo menos </a:t>
            </a:r>
            <a:r>
              <a:rPr b="1" lang="pt-PT" sz="1400">
                <a:solidFill>
                  <a:schemeClr val="dk1"/>
                </a:solidFill>
              </a:rPr>
              <a:t>3 casos de uso</a:t>
            </a:r>
            <a:r>
              <a:rPr lang="pt-PT" sz="1400">
                <a:solidFill>
                  <a:schemeClr val="dk1"/>
                </a:solidFill>
              </a:rPr>
              <a:t>. Estes casos de uso serão: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PT" sz="1400">
                <a:solidFill>
                  <a:schemeClr val="dk1"/>
                </a:solidFill>
              </a:rPr>
              <a:t>Admin: inserir dados de um aluno em específico na BD (por input de texto)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PT" sz="1400">
                <a:solidFill>
                  <a:schemeClr val="dk1"/>
                </a:solidFill>
              </a:rPr>
              <a:t>Aluno: visualizar notas de cadeiras passadas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pt-PT" sz="1400">
                <a:solidFill>
                  <a:schemeClr val="dk1"/>
                </a:solidFill>
              </a:rPr>
              <a:t>Professor: publicar uma mensagem no fórum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017725"/>
            <a:ext cx="8215200" cy="29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rgbClr val="000000"/>
                </a:solidFill>
              </a:rPr>
              <a:t>Requisitos funcionais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Principais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Professores: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RF-13: Definição de regras para a constituição de grupos para os projetos das suas unidades curriculares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RF-14: Estipular as etapas para os projetos, com objetivos, entregáveis, e prazos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RF-15: Consultar os documentos e outros artefactos que vão sendo produzidos por cada grupo em cada projeto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RF-16: Responder a dúvidas dos grupos e dar feedback sobre o que cada grupo entrega em cada etapa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017725"/>
            <a:ext cx="8215200" cy="3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rgbClr val="000000"/>
                </a:solidFill>
              </a:rPr>
              <a:t>Requisitos funcionais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Principais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Alunos: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RF-17: Criar grupo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RF-18: Entrar num grupo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RF-19: Comunicar entre si ou com o professor através de mensagens (chat)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RF-20: Guardar documentos e outros artefactos na área de trabalho do grupo a que pertence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RF-21: Sugerir períodos para todos os membros se reunirem ou aceitar um período já sugerido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RF-22: Registar o tempo que dedicam a cada tarefa do projeto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RF-23: Atribuir pontuações às prestações dos colegas no final do trabalho de grupo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017725"/>
            <a:ext cx="8215200" cy="3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rgbClr val="000000"/>
                </a:solidFill>
              </a:rPr>
              <a:t>Requisitos funcionais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Complementares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Professores: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RF-24: Publicar as informações da cadeira na página da disciplina e outras informações adicionais (usando o fórum da disciplina)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RF-25: Definir o sistema de avaliações da cadeira (testes, presenças, exames, projetos)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RF-26: Dar notas aos projetos dos alunos.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017725"/>
            <a:ext cx="8215200" cy="3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rgbClr val="000000"/>
                </a:solidFill>
              </a:rPr>
              <a:t>Requisitos funcionais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Complementares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Alunos: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RF-27: Acesso à página da disciplina (fóruns, etapas do projeto, contacto com o professor).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RF-28: Ver notas das cadeiras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RF-29: Ver os perfis de outros alunos (ex: ver as pontuações e comentários de projetos passados)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RF-30: Opção de gerar um grupo aleatório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RF-31: Agendar uma hora para submissão automática do trabalho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017725"/>
            <a:ext cx="82152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rgbClr val="000000"/>
                </a:solidFill>
              </a:rPr>
              <a:t>Requisitos funcionais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Complementares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Alunos: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RF-32: Ver a lista de tarefas e o seu estado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RF-33: Criar ou eliminar uma tarefa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RF-34: Auto-nomear-se como responsável por uma tarefa específica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RF-35: Registar uma tarefa como concluída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RF-36: Comunicar com os vários membros do grupo através de um chat de grupo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PT" sz="1200">
                <a:solidFill>
                  <a:srgbClr val="000000"/>
                </a:solidFill>
              </a:rPr>
              <a:t>RF-37: Marcar um horário pessoal com o professor.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rgbClr val="000000"/>
                </a:solidFill>
              </a:rPr>
              <a:t>Requisitos não funcionais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Escalabilidade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RNF-1: O Sistema tem que funcionar da mesma forma independentemente do número de utilizadores que usa simultaneamente.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Manutenção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RNF-2: O sistema tem que ser modular de forma a facilitar a adição e remoção de hardware.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Desempenho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RNF-3: O sistema tem que ter respostas rápidas.</a:t>
            </a:r>
            <a:endParaRPr sz="12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200">
                <a:solidFill>
                  <a:srgbClr val="000000"/>
                </a:solidFill>
              </a:rPr>
              <a:t>RNF-4: Diferentes plataformas/aplicações não devem afetar o desempenho do sistema.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